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86"/>
  </p:notesMasterIdLst>
  <p:sldIdLst>
    <p:sldId id="256" r:id="rId4"/>
    <p:sldId id="976" r:id="rId5"/>
    <p:sldId id="3031" r:id="rId6"/>
    <p:sldId id="3024" r:id="rId7"/>
    <p:sldId id="3032" r:id="rId8"/>
    <p:sldId id="3012" r:id="rId9"/>
    <p:sldId id="987" r:id="rId10"/>
    <p:sldId id="2725" r:id="rId11"/>
    <p:sldId id="939" r:id="rId12"/>
    <p:sldId id="977" r:id="rId13"/>
    <p:sldId id="257" r:id="rId14"/>
    <p:sldId id="966" r:id="rId15"/>
    <p:sldId id="959" r:id="rId16"/>
    <p:sldId id="962" r:id="rId17"/>
    <p:sldId id="956" r:id="rId18"/>
    <p:sldId id="482" r:id="rId19"/>
    <p:sldId id="965" r:id="rId20"/>
    <p:sldId id="967" r:id="rId21"/>
    <p:sldId id="958" r:id="rId22"/>
    <p:sldId id="948" r:id="rId23"/>
    <p:sldId id="971" r:id="rId24"/>
    <p:sldId id="983" r:id="rId25"/>
    <p:sldId id="258" r:id="rId26"/>
    <p:sldId id="365" r:id="rId27"/>
    <p:sldId id="943" r:id="rId28"/>
    <p:sldId id="945" r:id="rId29"/>
    <p:sldId id="410" r:id="rId30"/>
    <p:sldId id="968" r:id="rId31"/>
    <p:sldId id="901" r:id="rId32"/>
    <p:sldId id="895" r:id="rId33"/>
    <p:sldId id="290" r:id="rId34"/>
    <p:sldId id="944" r:id="rId35"/>
    <p:sldId id="456" r:id="rId36"/>
    <p:sldId id="455" r:id="rId37"/>
    <p:sldId id="946" r:id="rId38"/>
    <p:sldId id="947" r:id="rId39"/>
    <p:sldId id="984" r:id="rId40"/>
    <p:sldId id="265" r:id="rId41"/>
    <p:sldId id="259" r:id="rId42"/>
    <p:sldId id="988" r:id="rId43"/>
    <p:sldId id="260" r:id="rId44"/>
    <p:sldId id="982" r:id="rId45"/>
    <p:sldId id="263" r:id="rId46"/>
    <p:sldId id="267" r:id="rId47"/>
    <p:sldId id="269" r:id="rId48"/>
    <p:sldId id="986" r:id="rId49"/>
    <p:sldId id="472" r:id="rId50"/>
    <p:sldId id="923" r:id="rId51"/>
    <p:sldId id="902" r:id="rId52"/>
    <p:sldId id="268" r:id="rId53"/>
    <p:sldId id="270" r:id="rId54"/>
    <p:sldId id="291" r:id="rId55"/>
    <p:sldId id="266" r:id="rId56"/>
    <p:sldId id="928" r:id="rId57"/>
    <p:sldId id="985" r:id="rId58"/>
    <p:sldId id="474" r:id="rId59"/>
    <p:sldId id="930" r:id="rId60"/>
    <p:sldId id="981" r:id="rId61"/>
    <p:sldId id="980" r:id="rId62"/>
    <p:sldId id="979" r:id="rId63"/>
    <p:sldId id="951" r:id="rId64"/>
    <p:sldId id="972" r:id="rId65"/>
    <p:sldId id="894" r:id="rId66"/>
    <p:sldId id="952" r:id="rId67"/>
    <p:sldId id="483" r:id="rId68"/>
    <p:sldId id="954" r:id="rId69"/>
    <p:sldId id="897" r:id="rId70"/>
    <p:sldId id="293" r:id="rId71"/>
    <p:sldId id="264" r:id="rId72"/>
    <p:sldId id="953" r:id="rId73"/>
    <p:sldId id="940" r:id="rId74"/>
    <p:sldId id="949" r:id="rId75"/>
    <p:sldId id="955" r:id="rId76"/>
    <p:sldId id="973" r:id="rId77"/>
    <p:sldId id="918" r:id="rId78"/>
    <p:sldId id="924" r:id="rId79"/>
    <p:sldId id="922" r:id="rId80"/>
    <p:sldId id="288" r:id="rId81"/>
    <p:sldId id="970" r:id="rId82"/>
    <p:sldId id="969" r:id="rId83"/>
    <p:sldId id="473" r:id="rId84"/>
    <p:sldId id="974" r:id="rId8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5"/>
    <p:restoredTop sz="94714"/>
  </p:normalViewPr>
  <p:slideViewPr>
    <p:cSldViewPr snapToGrid="0">
      <p:cViewPr varScale="1">
        <p:scale>
          <a:sx n="202" d="100"/>
          <a:sy n="202" d="100"/>
        </p:scale>
        <p:origin x="40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168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5364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547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4538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9980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6895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4887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11/14/20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11/14/20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11/14/20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1.png"/><Relationship Id="rId5" Type="http://schemas.microsoft.com/office/2007/relationships/hdphoto" Target="../media/hdphoto3.wdp"/><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tiff"/><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4.tiff"/><Relationship Id="rId4" Type="http://schemas.openxmlformats.org/officeDocument/2006/relationships/image" Target="../media/image43.tiff"/></Relationships>
</file>

<file path=ppt/slides/_rels/slide23.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hyperlink" Target="https://en.wikipedia.org/wiki/George_Hotz" TargetMode="External"/><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59.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60.png"/><Relationship Id="rId14" Type="http://schemas.microsoft.com/office/2007/relationships/diagramDrawing" Target="../diagrams/drawing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hyperlink" Target="http://www.cs.cmu.edu/~rwh/"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youtu.be/LE0SSLizYUI?t=4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69.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64.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68.jpeg"/><Relationship Id="rId2" Type="http://schemas.openxmlformats.org/officeDocument/2006/relationships/diagramData" Target="../diagrams/data3.xml"/><Relationship Id="rId16" Type="http://schemas.openxmlformats.org/officeDocument/2006/relationships/image" Target="../media/image66.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65.png"/><Relationship Id="rId23" Type="http://schemas.openxmlformats.org/officeDocument/2006/relationships/image" Target="../media/image67.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48.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72.jpeg"/><Relationship Id="rId4" Type="http://schemas.openxmlformats.org/officeDocument/2006/relationships/hyperlink" Target="https://medium.com/mit-initiative-on-the-digital-economy/creating-a-social-contract-for-the-digital-world-ad01f3785898" TargetMode="Externa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74.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hyperlink" Target="https://www.youtube.com/watch?v=lVsel2XOjrE" TargetMode="External"/><Relationship Id="rId4" Type="http://schemas.openxmlformats.org/officeDocument/2006/relationships/image" Target="../media/image75.tiff"/></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en.wikipedia.org/wiki/Natural_units" TargetMode="External"/><Relationship Id="rId7"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77.png"/><Relationship Id="rId4" Type="http://schemas.openxmlformats.org/officeDocument/2006/relationships/hyperlink" Target="https://en.wikipedia.org/wiki/MediaWiki"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s://en.wikipedia.org/wiki/Vladimir_Voevodsky" TargetMode="External"/><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quantamagazine.org/univalent-foundations-redefines-mathematics-20150519/" TargetMode="External"/><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homotopytypetheory.org/book/" TargetMode="External"/><Relationship Id="rId9" Type="http://schemas.openxmlformats.org/officeDocument/2006/relationships/hyperlink" Target="https://github.com/UniMath/UniMath"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hyperlink" Target="http://toyhouse.wiki:81/" TargetMode="External"/><Relationship Id="rId4" Type="http://schemas.openxmlformats.org/officeDocument/2006/relationships/image" Target="../media/image81.jpe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en.wikipedia.org/wiki/Henri_Poincar%C3%A9" TargetMode="Externa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hyperlink" Target="http://dspace.library.uu.nl/bitstream/1874/272507/2/nawinterviewP.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9.xml"/><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pm5u68t6kPI?t=647"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idk.dev/building-a-modern-ci-cd-pipeline-in-the-serverless-era-with-gitop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09.png"/><Relationship Id="rId7" Type="http://schemas.openxmlformats.org/officeDocument/2006/relationships/image" Target="../media/image110.png"/><Relationship Id="rId12"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12.png"/><Relationship Id="rId5" Type="http://schemas.openxmlformats.org/officeDocument/2006/relationships/image" Target="../media/image78.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15.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16.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youtu.be/vMo9vlkJ3p4" TargetMode="Externa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hyperlink" Target="https://youtu.be/vyECnqM9LJM?t=2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20.tiff"/></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hyperlink" Target="https://www.schoenherr.eu/publications/publication-detail/ricardian-contracts-a-smarter-way-to-do-smart-contract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31.png"/><Relationship Id="rId4" Type="http://schemas.openxmlformats.org/officeDocument/2006/relationships/hyperlink" Target="https://youtu.be/oZrZlx2fmc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2.png"/><Relationship Id="rId1" Type="http://schemas.openxmlformats.org/officeDocument/2006/relationships/slideLayout" Target="../slideLayouts/slideLayout3.xml"/><Relationship Id="rId5" Type="http://schemas.openxmlformats.org/officeDocument/2006/relationships/image" Target="../media/image134.jpeg"/><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59.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hyperlink" Target="https://wiki2.org/en/Where_Mathematics_Comes_From" TargetMode="Externa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6.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38.png"/><Relationship Id="rId4" Type="http://schemas.openxmlformats.org/officeDocument/2006/relationships/image" Target="../media/image59.png"/><Relationship Id="rId9" Type="http://schemas.openxmlformats.org/officeDocument/2006/relationships/hyperlink" Target="https://wip.mitpress.mit.edu/new-economy"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9.tiff"/><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41.png"/><Relationship Id="rId4" Type="http://schemas.openxmlformats.org/officeDocument/2006/relationships/hyperlink" Target="https://en.wikipedia.org/wiki/Massively_multiplayer_online_role-playing_game"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idk.dev/building-a-modern-ci-cd-pipeline-in-the-serverless-era-with-gitop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tiff"/><Relationship Id="rId2" Type="http://schemas.openxmlformats.org/officeDocument/2006/relationships/image" Target="../media/image147.jpeg"/><Relationship Id="rId1"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77.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58.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74.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160.png"/></Relationships>
</file>

<file path=ppt/slides/_rels/slide7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78.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6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3.png"/><Relationship Id="rId4" Type="http://schemas.openxmlformats.org/officeDocument/2006/relationships/image" Target="../media/image83.png"/><Relationship Id="rId9" Type="http://schemas.openxmlformats.org/officeDocument/2006/relationships/hyperlink" Target="https://youtu.be/vyECnqM9LJM?t=21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78.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6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3.png"/><Relationship Id="rId4" Type="http://schemas.openxmlformats.org/officeDocument/2006/relationships/image" Target="../media/image83.png"/><Relationship Id="rId9" Type="http://schemas.openxmlformats.org/officeDocument/2006/relationships/hyperlink" Target="https://youtu.be/vyECnqM9LJM?t=212"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s://www.youtube.com/watch?v=PjWKE-IJ4R8"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10</a:t>
            </a:r>
            <a:br>
              <a:rPr lang="en-US" sz="2800" dirty="0"/>
            </a:br>
            <a:br>
              <a:rPr lang="en-US" sz="2800" dirty="0"/>
            </a:br>
            <a:r>
              <a:rPr lang="en-US" sz="2800" dirty="0"/>
              <a:t>Artificial Intelligence and its Social Impacts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November </a:t>
            </a:r>
            <a:r>
              <a:rPr lang="en-US" altLang="zh-CN" dirty="0"/>
              <a:t>16</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740241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210477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foundation of math as programming languages</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802397" y="4486621"/>
            <a:ext cx="1745991" cy="307777"/>
          </a:xfrm>
          <a:prstGeom prst="rect">
            <a:avLst/>
          </a:prstGeom>
          <a:noFill/>
        </p:spPr>
        <p:txBody>
          <a:bodyPr wrap="none" rtlCol="0">
            <a:spAutoFit/>
          </a:bodyPr>
          <a:lstStyle/>
          <a:p>
            <a:r>
              <a:rPr lang="en-TW" dirty="0"/>
              <a:t>Prof. </a:t>
            </a:r>
            <a:r>
              <a:rPr lang="en-TW" dirty="0">
                <a:hlinkClick r:id="rId3"/>
              </a:rPr>
              <a:t>Robert Harper</a:t>
            </a:r>
            <a:endParaRPr lang="en-TW" dirty="0"/>
          </a:p>
        </p:txBody>
      </p:sp>
      <p:pic>
        <p:nvPicPr>
          <p:cNvPr id="2" name="Picture 1">
            <a:hlinkClick r:id="rId4"/>
            <a:extLst>
              <a:ext uri="{FF2B5EF4-FFF2-40B4-BE49-F238E27FC236}">
                <a16:creationId xmlns:a16="http://schemas.microsoft.com/office/drawing/2014/main" id="{D9E07E91-5D5D-4F4C-8D8A-91DD1977751E}"/>
              </a:ext>
            </a:extLst>
          </p:cNvPr>
          <p:cNvPicPr>
            <a:picLocks noChangeAspect="1"/>
          </p:cNvPicPr>
          <p:nvPr/>
        </p:nvPicPr>
        <p:blipFill>
          <a:blip r:embed="rId5"/>
          <a:stretch>
            <a:fillRect/>
          </a:stretch>
        </p:blipFill>
        <p:spPr>
          <a:xfrm>
            <a:off x="2549488" y="1116531"/>
            <a:ext cx="4045023" cy="3245131"/>
          </a:xfrm>
          <a:prstGeom prst="rect">
            <a:avLst/>
          </a:prstGeom>
        </p:spPr>
      </p:pic>
    </p:spTree>
    <p:extLst>
      <p:ext uri="{BB962C8B-B14F-4D97-AF65-F5344CB8AC3E}">
        <p14:creationId xmlns:p14="http://schemas.microsoft.com/office/powerpoint/2010/main" val="1112763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877297" y="3438406"/>
            <a:ext cx="1766830" cy="430887"/>
          </a:xfrm>
          <a:prstGeom prst="rect">
            <a:avLst/>
          </a:prstGeom>
          <a:noFill/>
        </p:spPr>
        <p:txBody>
          <a:bodyPr wrap="none" rtlCol="0">
            <a:spAutoFit/>
          </a:bodyPr>
          <a:lstStyle/>
          <a:p>
            <a:pPr algn="ctr"/>
            <a:r>
              <a:rPr lang="en-TW" sz="1100" dirty="0"/>
              <a:t>(Accountants/</a:t>
            </a:r>
          </a:p>
          <a:p>
            <a:pPr algn="ctr"/>
            <a:r>
              <a:rPr lang="en-TW" sz="1100" dirty="0"/>
              <a:t>Notary Servicer Provider)</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man who redefined </a:t>
            </a:r>
            <a:r>
              <a:rPr lang="en" b="1" i="1" dirty="0"/>
              <a:t>Equal</a:t>
            </a:r>
            <a:r>
              <a:rPr lang="en" dirty="0"/>
              <a:t> in Math!</a:t>
            </a:r>
            <a:br>
              <a:rPr lang="en" dirty="0"/>
            </a:br>
            <a:endParaRPr dirty="0"/>
          </a:p>
        </p:txBody>
      </p:sp>
      <p:sp>
        <p:nvSpPr>
          <p:cNvPr id="2" name="TextBox 1">
            <a:extLst>
              <a:ext uri="{FF2B5EF4-FFF2-40B4-BE49-F238E27FC236}">
                <a16:creationId xmlns:a16="http://schemas.microsoft.com/office/drawing/2014/main" id="{88324AE6-ABE4-F54B-9F4F-97628FD1568F}"/>
              </a:ext>
            </a:extLst>
          </p:cNvPr>
          <p:cNvSpPr txBox="1"/>
          <p:nvPr/>
        </p:nvSpPr>
        <p:spPr>
          <a:xfrm>
            <a:off x="6000383" y="4338749"/>
            <a:ext cx="1758815" cy="307777"/>
          </a:xfrm>
          <a:prstGeom prst="rect">
            <a:avLst/>
          </a:prstGeom>
          <a:noFill/>
        </p:spPr>
        <p:txBody>
          <a:bodyPr wrap="square" rtlCol="0">
            <a:spAutoFit/>
          </a:bodyPr>
          <a:lstStyle/>
          <a:p>
            <a:r>
              <a:rPr lang="en-US" dirty="0">
                <a:hlinkClick r:id="rId3"/>
              </a:rPr>
              <a:t>Vladimir </a:t>
            </a:r>
            <a:r>
              <a:rPr lang="en-US" dirty="0" err="1">
                <a:hlinkClick r:id="rId3"/>
              </a:rPr>
              <a:t>Voevodsky</a:t>
            </a:r>
            <a:endParaRPr lang="en-TW" dirty="0"/>
          </a:p>
        </p:txBody>
      </p:sp>
      <p:pic>
        <p:nvPicPr>
          <p:cNvPr id="1026" name="Picture 2" descr="Homotopy type theory: Univalent foundations of mathematics">
            <a:hlinkClick r:id="rId4"/>
            <a:extLst>
              <a:ext uri="{FF2B5EF4-FFF2-40B4-BE49-F238E27FC236}">
                <a16:creationId xmlns:a16="http://schemas.microsoft.com/office/drawing/2014/main" id="{69B7B92F-E35F-F144-9CD0-C774328B87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71366" y="2938325"/>
            <a:ext cx="1272238" cy="183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A9C5A1B5-8543-1A42-A183-4EE2495A78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33319" y="1259560"/>
            <a:ext cx="3540454" cy="1284437"/>
          </a:xfrm>
          <a:prstGeom prst="rect">
            <a:avLst/>
          </a:prstGeom>
        </p:spPr>
      </p:pic>
      <p:pic>
        <p:nvPicPr>
          <p:cNvPr id="1028" name="Picture 4">
            <a:hlinkClick r:id="rId3"/>
            <a:extLst>
              <a:ext uri="{FF2B5EF4-FFF2-40B4-BE49-F238E27FC236}">
                <a16:creationId xmlns:a16="http://schemas.microsoft.com/office/drawing/2014/main" id="{52EE530A-374F-394D-908B-4B93B44E01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31891" y="1315066"/>
            <a:ext cx="2406033" cy="292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5A6AD9-D63E-B449-B172-C68E300D10DE}"/>
              </a:ext>
            </a:extLst>
          </p:cNvPr>
          <p:cNvSpPr txBox="1"/>
          <p:nvPr/>
        </p:nvSpPr>
        <p:spPr>
          <a:xfrm>
            <a:off x="3240648" y="1747889"/>
            <a:ext cx="1579278" cy="307777"/>
          </a:xfrm>
          <a:prstGeom prst="rect">
            <a:avLst/>
          </a:prstGeom>
          <a:noFill/>
        </p:spPr>
        <p:txBody>
          <a:bodyPr wrap="none" rtlCol="0">
            <a:spAutoFit/>
          </a:bodyPr>
          <a:lstStyle/>
          <a:p>
            <a:r>
              <a:rPr lang="en-US" dirty="0"/>
              <a:t>B</a:t>
            </a:r>
            <a:r>
              <a:rPr lang="en-TW" dirty="0"/>
              <a:t>y Kevin Hartnett</a:t>
            </a:r>
          </a:p>
        </p:txBody>
      </p:sp>
      <p:pic>
        <p:nvPicPr>
          <p:cNvPr id="6" name="Picture 5">
            <a:hlinkClick r:id="rId9"/>
            <a:extLst>
              <a:ext uri="{FF2B5EF4-FFF2-40B4-BE49-F238E27FC236}">
                <a16:creationId xmlns:a16="http://schemas.microsoft.com/office/drawing/2014/main" id="{BD323005-24E2-994A-882A-022646BEFE2E}"/>
              </a:ext>
            </a:extLst>
          </p:cNvPr>
          <p:cNvPicPr>
            <a:picLocks noChangeAspect="1"/>
          </p:cNvPicPr>
          <p:nvPr/>
        </p:nvPicPr>
        <p:blipFill>
          <a:blip r:embed="rId10"/>
          <a:stretch>
            <a:fillRect/>
          </a:stretch>
        </p:blipFill>
        <p:spPr>
          <a:xfrm>
            <a:off x="3240649" y="2938325"/>
            <a:ext cx="2145740" cy="1308961"/>
          </a:xfrm>
          <a:prstGeom prst="rect">
            <a:avLst/>
          </a:prstGeom>
        </p:spPr>
      </p:pic>
      <p:pic>
        <p:nvPicPr>
          <p:cNvPr id="1030" name="Picture 6" descr="Github, mark icon">
            <a:hlinkClick r:id="rId9"/>
            <a:extLst>
              <a:ext uri="{FF2B5EF4-FFF2-40B4-BE49-F238E27FC236}">
                <a16:creationId xmlns:a16="http://schemas.microsoft.com/office/drawing/2014/main" id="{9AA70948-39D3-3749-BE23-5A04F500DDF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83309" y="2938325"/>
            <a:ext cx="498475" cy="49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23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196770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First and Second Order Cybernetics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D81D6753-60B2-7C4A-87A6-9A60BE5253A5}"/>
              </a:ext>
            </a:extLst>
          </p:cNvPr>
          <p:cNvPicPr>
            <a:picLocks noChangeAspect="1"/>
          </p:cNvPicPr>
          <p:nvPr/>
        </p:nvPicPr>
        <p:blipFill>
          <a:blip r:embed="rId4"/>
          <a:stretch>
            <a:fillRect/>
          </a:stretch>
        </p:blipFill>
        <p:spPr>
          <a:xfrm>
            <a:off x="2730109" y="1200957"/>
            <a:ext cx="3683782" cy="3279027"/>
          </a:xfrm>
          <a:prstGeom prst="rect">
            <a:avLst/>
          </a:prstGeom>
        </p:spPr>
      </p:pic>
    </p:spTree>
    <p:extLst>
      <p:ext uri="{BB962C8B-B14F-4D97-AF65-F5344CB8AC3E}">
        <p14:creationId xmlns:p14="http://schemas.microsoft.com/office/powerpoint/2010/main" val="114974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2976729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2115938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3600466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204315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7950069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4028179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Tree>
    <p:extLst>
      <p:ext uri="{BB962C8B-B14F-4D97-AF65-F5344CB8AC3E}">
        <p14:creationId xmlns:p14="http://schemas.microsoft.com/office/powerpoint/2010/main" val="6928336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3813</TotalTime>
  <Words>2972</Words>
  <Application>Microsoft Macintosh PowerPoint</Application>
  <PresentationFormat>On-screen Show (16:9)</PresentationFormat>
  <Paragraphs>523</Paragraphs>
  <Slides>82</Slides>
  <Notes>35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82</vt:i4>
      </vt:variant>
    </vt:vector>
  </HeadingPairs>
  <TitlesOfParts>
    <vt:vector size="97" baseType="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10  Artificial Intelligence and its Social Impacts</vt:lpstr>
      <vt:lpstr>PowerPoint Presentation</vt:lpstr>
      <vt:lpstr>The foundation of math as programming languages</vt:lpstr>
      <vt:lpstr>The man who redefined Equal in Math! </vt:lpstr>
      <vt:lpstr>First and Second Order Cybernetics</vt:lpstr>
      <vt:lpstr>The Book of Why</vt:lpstr>
      <vt:lpstr>The expressive power of Names (labels)</vt:lpstr>
      <vt:lpstr>Sensor Placement and Data Collection</vt:lpstr>
      <vt:lpstr>Main Thesis of this course: “How do you know that you know?”</vt:lpstr>
      <vt:lpstr>On-Going Events related to the course</vt:lpstr>
      <vt:lpstr>AUDIENCE</vt:lpstr>
      <vt:lpstr>AUDIENCE (self-intro)</vt:lpstr>
      <vt:lpstr>Course Outline</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Potential Barriers</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598</cp:revision>
  <dcterms:modified xsi:type="dcterms:W3CDTF">2020-11-13T17:05:36Z</dcterms:modified>
</cp:coreProperties>
</file>